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6"/>
  </p:notesMasterIdLst>
  <p:sldIdLst>
    <p:sldId id="256" r:id="rId2"/>
    <p:sldId id="257" r:id="rId3"/>
    <p:sldId id="266" r:id="rId4"/>
    <p:sldId id="282" r:id="rId5"/>
    <p:sldId id="283" r:id="rId6"/>
    <p:sldId id="258" r:id="rId7"/>
    <p:sldId id="271" r:id="rId8"/>
    <p:sldId id="269" r:id="rId9"/>
    <p:sldId id="270" r:id="rId10"/>
    <p:sldId id="260" r:id="rId11"/>
    <p:sldId id="273" r:id="rId12"/>
    <p:sldId id="272" r:id="rId13"/>
    <p:sldId id="261" r:id="rId14"/>
    <p:sldId id="262" r:id="rId15"/>
    <p:sldId id="274" r:id="rId16"/>
    <p:sldId id="278" r:id="rId17"/>
    <p:sldId id="279" r:id="rId18"/>
    <p:sldId id="280" r:id="rId19"/>
    <p:sldId id="281" r:id="rId20"/>
    <p:sldId id="263" r:id="rId21"/>
    <p:sldId id="275" r:id="rId22"/>
    <p:sldId id="264" r:id="rId23"/>
    <p:sldId id="277" r:id="rId24"/>
    <p:sldId id="265" r:id="rId25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Roboto" panose="020B0604020202020204" charset="0"/>
      <p:regular r:id="rId31"/>
      <p:bold r:id="rId32"/>
      <p:italic r:id="rId33"/>
      <p:boldItalic r:id="rId34"/>
    </p:embeddedFont>
    <p:embeddedFont>
      <p:font typeface="Roboto Slab" panose="020B0604020202020204" charset="0"/>
      <p:regular r:id="rId35"/>
      <p:bold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4" d="100"/>
          <a:sy n="144" d="100"/>
        </p:scale>
        <p:origin x="654" y="1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b999eb9db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b999eb9db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b999eb9db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b999eb9db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21455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b999eb9db4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b999eb9db4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07865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b999eb9db4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b999eb9db4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b999eb9db4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b999eb9db4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b999eb9db4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b999eb9db4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52388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b999eb9db4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b999eb9db4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32471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b999eb9db4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b999eb9db4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09547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b999eb9db4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b999eb9db4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7218743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b999eb9db4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b999eb9db4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82629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b999eb9db4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b999eb9db4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b999eb9db4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b999eb9db4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b999eb9db4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b999eb9db4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46118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b999eb9db4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b999eb9db4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b999eb9db4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b999eb9db4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389797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b999eb9db4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b999eb9db4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b999eb9db4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b999eb9db4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47190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b999eb9db4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b999eb9db4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4931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b999eb9db4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b999eb9db4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79568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b999eb9db4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b999eb9db4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b999eb9db4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b999eb9db4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22706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b999eb9db4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b999eb9db4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96513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b999eb9db4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b999eb9db4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963556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1524800" y="672606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accent5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1" name="Google Shape;11;p2"/>
          <p:cNvSpPr/>
          <p:nvPr/>
        </p:nvSpPr>
        <p:spPr>
          <a:xfrm rot="10800000">
            <a:off x="6537563" y="33429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accent5"/>
            </a:solidFill>
            <a:prstDash val="solid"/>
            <a:miter lim="8000"/>
            <a:headEnd type="none" w="sm" len="sm"/>
            <a:tailEnd type="none" w="sm" len="sm"/>
          </a:ln>
        </p:spPr>
      </p:sp>
      <p:cxnSp>
        <p:nvCxnSpPr>
          <p:cNvPr id="12" name="Google Shape;12;p2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/>
          <p:nvPr/>
        </p:nvSpPr>
        <p:spPr>
          <a:xfrm>
            <a:off x="150" y="5076825"/>
            <a:ext cx="9143700" cy="66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1"/>
          <p:cNvSpPr txBox="1">
            <a:spLocks noGrp="1"/>
          </p:cNvSpPr>
          <p:nvPr>
            <p:ph type="title" hasCustomPrompt="1"/>
          </p:nvPr>
        </p:nvSpPr>
        <p:spPr>
          <a:xfrm>
            <a:off x="387900" y="1152450"/>
            <a:ext cx="8368200" cy="15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11"/>
          <p:cNvSpPr txBox="1">
            <a:spLocks noGrp="1"/>
          </p:cNvSpPr>
          <p:nvPr>
            <p:ph type="body" idx="1"/>
          </p:nvPr>
        </p:nvSpPr>
        <p:spPr>
          <a:xfrm>
            <a:off x="387900" y="2919450"/>
            <a:ext cx="83682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6" name="Google Shape;56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Google Shape;21;p4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Google Shape;26;p5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1"/>
          </p:nvPr>
        </p:nvSpPr>
        <p:spPr>
          <a:xfrm>
            <a:off x="387900" y="1489825"/>
            <a:ext cx="39999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2"/>
          </p:nvPr>
        </p:nvSpPr>
        <p:spPr>
          <a:xfrm>
            <a:off x="4756200" y="1489825"/>
            <a:ext cx="39999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Google Shape;35;p7"/>
          <p:cNvCxnSpPr/>
          <p:nvPr/>
        </p:nvCxnSpPr>
        <p:spPr>
          <a:xfrm>
            <a:off x="489218" y="1412277"/>
            <a:ext cx="3315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6" name="Google Shape;36;p7"/>
          <p:cNvSpPr txBox="1">
            <a:spLocks noGrp="1"/>
          </p:cNvSpPr>
          <p:nvPr>
            <p:ph type="title"/>
          </p:nvPr>
        </p:nvSpPr>
        <p:spPr>
          <a:xfrm>
            <a:off x="3879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body" idx="1"/>
          </p:nvPr>
        </p:nvSpPr>
        <p:spPr>
          <a:xfrm>
            <a:off x="387900" y="1594025"/>
            <a:ext cx="2808000" cy="268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1" name="Google Shape;41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4" name="Google Shape;44;p9"/>
          <p:cNvCxnSpPr/>
          <p:nvPr/>
        </p:nvCxnSpPr>
        <p:spPr>
          <a:xfrm>
            <a:off x="5029675" y="4495503"/>
            <a:ext cx="540900" cy="0"/>
          </a:xfrm>
          <a:prstGeom prst="straightConnector1">
            <a:avLst/>
          </a:prstGeom>
          <a:noFill/>
          <a:ln w="381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5" name="Google Shape;45;p9"/>
          <p:cNvSpPr txBox="1">
            <a:spLocks noGrp="1"/>
          </p:cNvSpPr>
          <p:nvPr>
            <p:ph type="title"/>
          </p:nvPr>
        </p:nvSpPr>
        <p:spPr>
          <a:xfrm>
            <a:off x="265500" y="1209075"/>
            <a:ext cx="4045200" cy="15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 txBox="1">
            <a:spLocks noGrp="1"/>
          </p:cNvSpPr>
          <p:nvPr>
            <p:ph type="body" idx="1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1pPr>
          </a:lstStyle>
          <a:p>
            <a:endParaRPr/>
          </a:p>
        </p:txBody>
      </p:sp>
      <p:sp>
        <p:nvSpPr>
          <p:cNvPr id="51" name="Google Shape;51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arina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18" Type="http://schemas.openxmlformats.org/officeDocument/2006/relationships/image" Target="../media/image25.png"/><Relationship Id="rId3" Type="http://schemas.openxmlformats.org/officeDocument/2006/relationships/image" Target="../media/image10.png"/><Relationship Id="rId21" Type="http://schemas.openxmlformats.org/officeDocument/2006/relationships/image" Target="../media/image28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17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23.png"/><Relationship Id="rId20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5" Type="http://schemas.openxmlformats.org/officeDocument/2006/relationships/image" Target="../media/image22.png"/><Relationship Id="rId23" Type="http://schemas.openxmlformats.org/officeDocument/2006/relationships/image" Target="../media/image30.png"/><Relationship Id="rId10" Type="http://schemas.openxmlformats.org/officeDocument/2006/relationships/image" Target="../media/image17.png"/><Relationship Id="rId19" Type="http://schemas.openxmlformats.org/officeDocument/2006/relationships/image" Target="../media/image26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Relationship Id="rId22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3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BIKESHARE</a:t>
            </a:r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MTSDS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7DCA322F-958A-4914-BD88-7761BE6E66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87" name="Google Shape;87;p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>
                <a:solidFill>
                  <a:schemeClr val="tx1"/>
                </a:solidFill>
              </a:rPr>
              <a:t>Serviços</a:t>
            </a:r>
            <a:endParaRPr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Serviços</a:t>
            </a:r>
            <a:endParaRPr/>
          </a:p>
        </p:txBody>
      </p:sp>
      <p:sp>
        <p:nvSpPr>
          <p:cNvPr id="88" name="Google Shape;88;p1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4238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B7D32802-787E-4E12-BDA8-1B125B6101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85750"/>
            <a:ext cx="9144000" cy="5715000"/>
          </a:xfrm>
          <a:prstGeom prst="rect">
            <a:avLst/>
          </a:prstGeom>
        </p:spPr>
      </p:pic>
      <p:sp>
        <p:nvSpPr>
          <p:cNvPr id="93" name="Google Shape;93;p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Tecnologias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314480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Tecnologias</a:t>
            </a:r>
            <a:endParaRPr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0CA44BF6-66A8-4139-83BF-7447E4D95D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915" y="2503954"/>
            <a:ext cx="1188508" cy="971675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6AB9117B-AC30-4B35-837C-6E7D397CFA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1209" y="3560155"/>
            <a:ext cx="1552561" cy="1552561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2AFE3F1D-D93E-4162-9C84-BEE05911CF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65154" y="1106365"/>
            <a:ext cx="1214230" cy="1214230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932694DA-8AC4-4627-828B-507BC442DC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88182" y="3912995"/>
            <a:ext cx="2352086" cy="1236353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F4F687D8-C82B-426A-986E-610DA9A067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1164" y="1003693"/>
            <a:ext cx="2352086" cy="1568057"/>
          </a:xfrm>
          <a:prstGeom prst="rect">
            <a:avLst/>
          </a:prstGeom>
        </p:spPr>
      </p:pic>
      <p:pic>
        <p:nvPicPr>
          <p:cNvPr id="24" name="Imagem 23">
            <a:extLst>
              <a:ext uri="{FF2B5EF4-FFF2-40B4-BE49-F238E27FC236}">
                <a16:creationId xmlns:a16="http://schemas.microsoft.com/office/drawing/2014/main" id="{2EE940CD-C3A3-4AA2-984B-B8C96DF882A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04350" y="1135004"/>
            <a:ext cx="2059600" cy="2059600"/>
          </a:xfrm>
          <a:prstGeom prst="rect">
            <a:avLst/>
          </a:prstGeom>
        </p:spPr>
      </p:pic>
      <p:pic>
        <p:nvPicPr>
          <p:cNvPr id="30" name="Imagem 29" descr="Uma imagem com texto&#10;&#10;Descrição gerada automaticamente">
            <a:extLst>
              <a:ext uri="{FF2B5EF4-FFF2-40B4-BE49-F238E27FC236}">
                <a16:creationId xmlns:a16="http://schemas.microsoft.com/office/drawing/2014/main" id="{10BEB385-0232-4BA3-A02D-52EE8888E9A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49995" y="70419"/>
            <a:ext cx="2251717" cy="755661"/>
          </a:xfrm>
          <a:prstGeom prst="rect">
            <a:avLst/>
          </a:prstGeom>
        </p:spPr>
      </p:pic>
      <p:pic>
        <p:nvPicPr>
          <p:cNvPr id="32" name="Imagem 31">
            <a:extLst>
              <a:ext uri="{FF2B5EF4-FFF2-40B4-BE49-F238E27FC236}">
                <a16:creationId xmlns:a16="http://schemas.microsoft.com/office/drawing/2014/main" id="{DF7222CB-94D5-4530-BAD2-352E914BD88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85443" y="1390755"/>
            <a:ext cx="1245972" cy="1248221"/>
          </a:xfrm>
          <a:prstGeom prst="rect">
            <a:avLst/>
          </a:prstGeom>
        </p:spPr>
      </p:pic>
      <p:pic>
        <p:nvPicPr>
          <p:cNvPr id="34" name="Imagem 33">
            <a:extLst>
              <a:ext uri="{FF2B5EF4-FFF2-40B4-BE49-F238E27FC236}">
                <a16:creationId xmlns:a16="http://schemas.microsoft.com/office/drawing/2014/main" id="{F2B71631-73E3-46F6-8211-9C402DF2442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978573" y="137490"/>
            <a:ext cx="1301768" cy="1214230"/>
          </a:xfrm>
          <a:prstGeom prst="rect">
            <a:avLst/>
          </a:prstGeom>
        </p:spPr>
      </p:pic>
      <p:pic>
        <p:nvPicPr>
          <p:cNvPr id="36" name="Imagem 35">
            <a:extLst>
              <a:ext uri="{FF2B5EF4-FFF2-40B4-BE49-F238E27FC236}">
                <a16:creationId xmlns:a16="http://schemas.microsoft.com/office/drawing/2014/main" id="{789B06CD-E99D-478E-BE97-1EDD03C2155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83989" y="3748578"/>
            <a:ext cx="1175716" cy="1175716"/>
          </a:xfrm>
          <a:prstGeom prst="rect">
            <a:avLst/>
          </a:prstGeom>
        </p:spPr>
      </p:pic>
      <p:pic>
        <p:nvPicPr>
          <p:cNvPr id="38" name="Imagem 37">
            <a:extLst>
              <a:ext uri="{FF2B5EF4-FFF2-40B4-BE49-F238E27FC236}">
                <a16:creationId xmlns:a16="http://schemas.microsoft.com/office/drawing/2014/main" id="{53A02E4B-7DB5-4046-A6BD-95B3AAE14AC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382619" y="3345710"/>
            <a:ext cx="1175716" cy="1175716"/>
          </a:xfrm>
          <a:prstGeom prst="rect">
            <a:avLst/>
          </a:prstGeom>
        </p:spPr>
      </p:pic>
      <p:pic>
        <p:nvPicPr>
          <p:cNvPr id="40" name="Imagem 39">
            <a:extLst>
              <a:ext uri="{FF2B5EF4-FFF2-40B4-BE49-F238E27FC236}">
                <a16:creationId xmlns:a16="http://schemas.microsoft.com/office/drawing/2014/main" id="{DEFE66D2-16E9-42E9-AAFE-1DED05356B9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978573" y="3963746"/>
            <a:ext cx="1470049" cy="1022909"/>
          </a:xfrm>
          <a:prstGeom prst="rect">
            <a:avLst/>
          </a:prstGeom>
        </p:spPr>
      </p:pic>
      <p:pic>
        <p:nvPicPr>
          <p:cNvPr id="42" name="Imagem 41">
            <a:extLst>
              <a:ext uri="{FF2B5EF4-FFF2-40B4-BE49-F238E27FC236}">
                <a16:creationId xmlns:a16="http://schemas.microsoft.com/office/drawing/2014/main" id="{49D5BC28-81CC-4D88-9894-E2A80C076DB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549123" y="4173"/>
            <a:ext cx="1591145" cy="1591145"/>
          </a:xfrm>
          <a:prstGeom prst="rect">
            <a:avLst/>
          </a:prstGeom>
        </p:spPr>
      </p:pic>
      <p:pic>
        <p:nvPicPr>
          <p:cNvPr id="44" name="Imagem 43">
            <a:extLst>
              <a:ext uri="{FF2B5EF4-FFF2-40B4-BE49-F238E27FC236}">
                <a16:creationId xmlns:a16="http://schemas.microsoft.com/office/drawing/2014/main" id="{A49F4887-6D72-4BC3-9DE8-BA1E0958DBB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199059" y="2478416"/>
            <a:ext cx="1544451" cy="1158338"/>
          </a:xfrm>
          <a:prstGeom prst="rect">
            <a:avLst/>
          </a:prstGeom>
        </p:spPr>
      </p:pic>
      <p:pic>
        <p:nvPicPr>
          <p:cNvPr id="47" name="Imagem 46">
            <a:extLst>
              <a:ext uri="{FF2B5EF4-FFF2-40B4-BE49-F238E27FC236}">
                <a16:creationId xmlns:a16="http://schemas.microsoft.com/office/drawing/2014/main" id="{7BB101EB-903D-4A4A-A435-B9295BD30425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183337" y="3102705"/>
            <a:ext cx="1591145" cy="745849"/>
          </a:xfrm>
          <a:prstGeom prst="rect">
            <a:avLst/>
          </a:prstGeom>
        </p:spPr>
      </p:pic>
      <p:pic>
        <p:nvPicPr>
          <p:cNvPr id="49" name="Imagem 48">
            <a:extLst>
              <a:ext uri="{FF2B5EF4-FFF2-40B4-BE49-F238E27FC236}">
                <a16:creationId xmlns:a16="http://schemas.microsoft.com/office/drawing/2014/main" id="{49AF36CA-5D17-4862-B7F8-78BBA9FF5F86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213201" y="-659874"/>
            <a:ext cx="1944757" cy="1944757"/>
          </a:xfrm>
          <a:prstGeom prst="rect">
            <a:avLst/>
          </a:prstGeom>
        </p:spPr>
      </p:pic>
      <p:pic>
        <p:nvPicPr>
          <p:cNvPr id="51" name="Imagem 50">
            <a:extLst>
              <a:ext uri="{FF2B5EF4-FFF2-40B4-BE49-F238E27FC236}">
                <a16:creationId xmlns:a16="http://schemas.microsoft.com/office/drawing/2014/main" id="{791360DA-3A7E-4A56-91F9-291645D31C5B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111643" y="895400"/>
            <a:ext cx="2801114" cy="1038280"/>
          </a:xfrm>
          <a:prstGeom prst="rect">
            <a:avLst/>
          </a:prstGeom>
        </p:spPr>
      </p:pic>
      <p:pic>
        <p:nvPicPr>
          <p:cNvPr id="55" name="Imagem 54">
            <a:extLst>
              <a:ext uri="{FF2B5EF4-FFF2-40B4-BE49-F238E27FC236}">
                <a16:creationId xmlns:a16="http://schemas.microsoft.com/office/drawing/2014/main" id="{9E14FABF-EE09-4267-80CC-A6C602B7A9E1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606901" y="2007269"/>
            <a:ext cx="1338441" cy="1338441"/>
          </a:xfrm>
          <a:prstGeom prst="rect">
            <a:avLst/>
          </a:prstGeom>
        </p:spPr>
      </p:pic>
      <p:pic>
        <p:nvPicPr>
          <p:cNvPr id="57" name="Imagem 56">
            <a:extLst>
              <a:ext uri="{FF2B5EF4-FFF2-40B4-BE49-F238E27FC236}">
                <a16:creationId xmlns:a16="http://schemas.microsoft.com/office/drawing/2014/main" id="{086C3A10-C6D3-4E44-94F6-AED0FB88FEFA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541853" y="2751922"/>
            <a:ext cx="1978188" cy="1022909"/>
          </a:xfrm>
          <a:prstGeom prst="rect">
            <a:avLst/>
          </a:prstGeom>
        </p:spPr>
      </p:pic>
      <p:pic>
        <p:nvPicPr>
          <p:cNvPr id="59" name="Imagem 58">
            <a:extLst>
              <a:ext uri="{FF2B5EF4-FFF2-40B4-BE49-F238E27FC236}">
                <a16:creationId xmlns:a16="http://schemas.microsoft.com/office/drawing/2014/main" id="{124B2FEF-73BC-4BE2-BE0B-9E5F1B82545A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242410" y="3887777"/>
            <a:ext cx="1766019" cy="1236353"/>
          </a:xfrm>
          <a:prstGeom prst="rect">
            <a:avLst/>
          </a:prstGeom>
        </p:spPr>
      </p:pic>
      <p:pic>
        <p:nvPicPr>
          <p:cNvPr id="61" name="Imagem 60">
            <a:extLst>
              <a:ext uri="{FF2B5EF4-FFF2-40B4-BE49-F238E27FC236}">
                <a16:creationId xmlns:a16="http://schemas.microsoft.com/office/drawing/2014/main" id="{BE76793A-8256-422E-9F01-6ECE1B6B98FB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247588" y="311805"/>
            <a:ext cx="1452355" cy="829917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m exterior, azul, céu noturno&#10;&#10;Descrição gerada automaticamente">
            <a:extLst>
              <a:ext uri="{FF2B5EF4-FFF2-40B4-BE49-F238E27FC236}">
                <a16:creationId xmlns:a16="http://schemas.microsoft.com/office/drawing/2014/main" id="{752237D7-12B9-4078-8899-D56160F725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45819"/>
            <a:ext cx="9144000" cy="5835135"/>
          </a:xfrm>
          <a:prstGeom prst="rect">
            <a:avLst/>
          </a:prstGeom>
        </p:spPr>
      </p:pic>
      <p:sp>
        <p:nvSpPr>
          <p:cNvPr id="99" name="Google Shape;99;p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Processos de comunicação</a:t>
            </a:r>
            <a:endParaRPr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Processos</a:t>
            </a:r>
            <a:endParaRPr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9C91933B-A9CD-47F9-B93E-2D956F45D4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6140" y="-12630"/>
            <a:ext cx="4411720" cy="5156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1021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Processos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2619222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Processos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3416431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Processos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6173536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Processos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7967927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854E9BBF-96E0-4D6E-A2F2-DA4E8254E6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9" name="Google Shape;69;p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Regras e processos de negócio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>
            <a:extLst>
              <a:ext uri="{FF2B5EF4-FFF2-40B4-BE49-F238E27FC236}">
                <a16:creationId xmlns:a16="http://schemas.microsoft.com/office/drawing/2014/main" id="{9D1B592B-A935-4BBA-9841-4BF5C4F4BD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Kubernetes</a:t>
            </a:r>
            <a:endParaRPr/>
          </a:p>
        </p:txBody>
      </p:sp>
      <p:sp>
        <p:nvSpPr>
          <p:cNvPr id="106" name="Google Shape;106;p20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60030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9E6BCEE5-763B-4BFE-8017-FADB17EE3D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85750"/>
            <a:ext cx="9144000" cy="5715000"/>
          </a:xfrm>
          <a:prstGeom prst="rect">
            <a:avLst/>
          </a:prstGeom>
        </p:spPr>
      </p:pic>
      <p:sp>
        <p:nvSpPr>
          <p:cNvPr id="111" name="Google Shape;111;p2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>
                <a:solidFill>
                  <a:schemeClr val="tx1"/>
                </a:solidFill>
              </a:rPr>
              <a:t>Escalabilidade</a:t>
            </a:r>
            <a:endParaRPr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Escalabilidade</a:t>
            </a:r>
            <a:endParaRPr/>
          </a:p>
        </p:txBody>
      </p:sp>
      <p:pic>
        <p:nvPicPr>
          <p:cNvPr id="4" name="Imagem 3" descr="NoSQL e Dados – Desenvolvimento Desorientado Diário">
            <a:extLst>
              <a:ext uri="{FF2B5EF4-FFF2-40B4-BE49-F238E27FC236}">
                <a16:creationId xmlns:a16="http://schemas.microsoft.com/office/drawing/2014/main" id="{1D3D1FF7-39C3-4F51-9631-02DC6E4C4BD2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6315" y="1810784"/>
            <a:ext cx="5723890" cy="271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5749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2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BPMN</a:t>
            </a:r>
            <a:endParaRPr lang="en-US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71192941-8388-454D-8CDE-C2AEB4A821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047" y="1026083"/>
            <a:ext cx="7189906" cy="3897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0352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BPMN</a:t>
            </a:r>
            <a:endParaRPr lang="en-US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FB3D7E3-6CE4-4B9B-8CEF-8F43148B8C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144" y="1312603"/>
            <a:ext cx="8537712" cy="2735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0004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BPMN</a:t>
            </a:r>
            <a:endParaRPr lang="en-US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B1FAAB0-9B21-4780-A199-67BBBD0C87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9387" y="1060174"/>
            <a:ext cx="6585226" cy="3710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6730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616ADFEF-2525-4A4B-91B4-5D04363204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5" name="Google Shape;75;p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>
                <a:solidFill>
                  <a:schemeClr val="tx2">
                    <a:lumMod val="10000"/>
                  </a:schemeClr>
                </a:solidFill>
              </a:rPr>
              <a:t>Contextos limitados</a:t>
            </a:r>
            <a:endParaRPr dirty="0">
              <a:solidFill>
                <a:schemeClr val="tx2">
                  <a:lumMod val="10000"/>
                </a:schemeClr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Contextos limitados</a:t>
            </a:r>
            <a:endParaRPr dirty="0"/>
          </a:p>
        </p:txBody>
      </p:sp>
      <p:sp>
        <p:nvSpPr>
          <p:cNvPr id="76" name="Google Shape;76;p1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342900" lvl="0" indent="-342900" algn="just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Account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Auth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Bike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Dock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Rental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Payment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Feedback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Travel history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Dummy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Notification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Token manager</a:t>
            </a:r>
          </a:p>
        </p:txBody>
      </p:sp>
    </p:spTree>
    <p:extLst>
      <p:ext uri="{BB962C8B-B14F-4D97-AF65-F5344CB8AC3E}">
        <p14:creationId xmlns:p14="http://schemas.microsoft.com/office/powerpoint/2010/main" val="8678318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m luz&#10;&#10;Descrição gerada automaticamente">
            <a:extLst>
              <a:ext uri="{FF2B5EF4-FFF2-40B4-BE49-F238E27FC236}">
                <a16:creationId xmlns:a16="http://schemas.microsoft.com/office/drawing/2014/main" id="{F11D9CCA-6339-4E5B-8A5A-B55046C261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81" name="Google Shape;81;p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Arquitetura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123714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>
            <a:spLocks noGrp="1"/>
          </p:cNvSpPr>
          <p:nvPr>
            <p:ph type="title"/>
          </p:nvPr>
        </p:nvSpPr>
        <p:spPr/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Arquitetura</a:t>
            </a:r>
            <a:endParaRPr lang="en-US" dirty="0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8DE35A56-60A7-41E3-9615-2D6455656A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458"/>
            <a:ext cx="9144000" cy="5122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546882"/>
      </p:ext>
    </p:extLst>
  </p:cSld>
  <p:clrMapOvr>
    <a:masterClrMapping/>
  </p:clrMapOvr>
</p:sld>
</file>

<file path=ppt/theme/theme1.xml><?xml version="1.0" encoding="utf-8"?>
<a:theme xmlns:a="http://schemas.openxmlformats.org/drawingml/2006/main" name="Marina">
  <a:themeElements>
    <a:clrScheme name="Marina">
      <a:dk1>
        <a:srgbClr val="FFFFFF"/>
      </a:dk1>
      <a:lt1>
        <a:srgbClr val="00517C"/>
      </a:lt1>
      <a:dk2>
        <a:srgbClr val="004065"/>
      </a:dk2>
      <a:lt2>
        <a:srgbClr val="CFD8DC"/>
      </a:lt2>
      <a:accent1>
        <a:srgbClr val="0277BD"/>
      </a:accent1>
      <a:accent2>
        <a:srgbClr val="558B2F"/>
      </a:accent2>
      <a:accent3>
        <a:srgbClr val="009688"/>
      </a:accent3>
      <a:accent4>
        <a:srgbClr val="039BE5"/>
      </a:accent4>
      <a:accent5>
        <a:srgbClr val="8BC34A"/>
      </a:accent5>
      <a:accent6>
        <a:srgbClr val="FFEB38"/>
      </a:accent6>
      <a:hlink>
        <a:srgbClr val="8BC34A"/>
      </a:hlink>
      <a:folHlink>
        <a:srgbClr val="8BC3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</TotalTime>
  <Words>44</Words>
  <Application>Microsoft Office PowerPoint</Application>
  <PresentationFormat>Apresentação no Ecrã (16:9)</PresentationFormat>
  <Paragraphs>34</Paragraphs>
  <Slides>24</Slides>
  <Notes>24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24</vt:i4>
      </vt:variant>
    </vt:vector>
  </HeadingPairs>
  <TitlesOfParts>
    <vt:vector size="30" baseType="lpstr">
      <vt:lpstr>Arial</vt:lpstr>
      <vt:lpstr>Calibri</vt:lpstr>
      <vt:lpstr>Symbol</vt:lpstr>
      <vt:lpstr>Roboto</vt:lpstr>
      <vt:lpstr>Roboto Slab</vt:lpstr>
      <vt:lpstr>Marina</vt:lpstr>
      <vt:lpstr>BIKESHARE</vt:lpstr>
      <vt:lpstr>Regras e processos de negócio</vt:lpstr>
      <vt:lpstr>BPMN</vt:lpstr>
      <vt:lpstr>BPMN</vt:lpstr>
      <vt:lpstr>BPMN</vt:lpstr>
      <vt:lpstr>Contextos limitados</vt:lpstr>
      <vt:lpstr>Contextos limitados</vt:lpstr>
      <vt:lpstr>Arquitetura</vt:lpstr>
      <vt:lpstr>Arquitetura</vt:lpstr>
      <vt:lpstr>Serviços</vt:lpstr>
      <vt:lpstr>Serviços</vt:lpstr>
      <vt:lpstr>Tecnologias</vt:lpstr>
      <vt:lpstr>Tecnologias</vt:lpstr>
      <vt:lpstr>Processos de comunicação</vt:lpstr>
      <vt:lpstr>Processos</vt:lpstr>
      <vt:lpstr>Processos</vt:lpstr>
      <vt:lpstr>Processos</vt:lpstr>
      <vt:lpstr>Processos</vt:lpstr>
      <vt:lpstr>Processos</vt:lpstr>
      <vt:lpstr>Apresentação do PowerPoint</vt:lpstr>
      <vt:lpstr>Kubernetes</vt:lpstr>
      <vt:lpstr>Escalabilidade</vt:lpstr>
      <vt:lpstr>Escalabilidade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BIKESHARE</dc:title>
  <dc:creator>Carlos</dc:creator>
  <cp:lastModifiedBy>Carlos Barbosa</cp:lastModifiedBy>
  <cp:revision>2</cp:revision>
  <dcterms:modified xsi:type="dcterms:W3CDTF">2021-02-14T13:50:43Z</dcterms:modified>
</cp:coreProperties>
</file>